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uHZo+sbpfg9Bpkb9Ckuv6i8vB0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 142000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9-06T15:56:47.500" idx="1">
    <p:pos x="6000" y="0"/>
    <p:text>merge this type into one for each variable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fdOBse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7fc634e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g137fc634e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102e3e8b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102e3e8b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fc634ed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37fc634ed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7fd1c91f1_4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37fd1c91f1_4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03af89e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503af89e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16b73ae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516b73ae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0027fa54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0027fa54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49367473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449367473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03af89ec5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1503af89ec5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03af89ec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1503af89ec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102e3e8b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15102e3e8b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102e3e8b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15102e3e8b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03af89ec5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503af89ec5_4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102e3e8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5102e3e8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16b73ae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16b73ae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16b73ae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516b73ae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503af89e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1503af89e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03af89ec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1503af89ec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7fc634ed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137fc634ed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21414f4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1421414f4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49367473e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449367473e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03af89ec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503af89ec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03af89ec5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503af89ec5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49367473e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1449367473e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03af89ec5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503af89ec5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503af89ec5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1503af89ec5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503af89ec5_4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1503af89ec5_4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421414f4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1421414f4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503af89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503af89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2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2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0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1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1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1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22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2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" descr="Imperial College London – Wikipédia, a enciclopédia liv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3400" y="4560513"/>
            <a:ext cx="1251201" cy="152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8902" y="4565916"/>
            <a:ext cx="1251207" cy="1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 descr="CMS Experiment at CERN - Videos | Face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050" y="4560525"/>
            <a:ext cx="1514775" cy="15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390750" y="1632000"/>
            <a:ext cx="116220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n-GB" sz="4800"/>
              <a:t>Probing Quark Gluon Plasma using B Mesons</a:t>
            </a:r>
            <a:endParaRPr sz="7400"/>
          </a:p>
        </p:txBody>
      </p:sp>
      <p:pic>
        <p:nvPicPr>
          <p:cNvPr id="105" name="Google Shape;105;p1" descr="Projetos – Rede Nacional de Computação Avançada"/>
          <p:cNvPicPr preferRelativeResize="0"/>
          <p:nvPr/>
        </p:nvPicPr>
        <p:blipFill rotWithShape="1">
          <a:blip r:embed="rId6">
            <a:alphaModFix/>
          </a:blip>
          <a:srcRect l="32672" t="23882" r="31781" b="27927"/>
          <a:stretch/>
        </p:blipFill>
        <p:spPr>
          <a:xfrm>
            <a:off x="4470875" y="4725201"/>
            <a:ext cx="1764724" cy="11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/>
        </p:nvSpPr>
        <p:spPr>
          <a:xfrm>
            <a:off x="2138699" y="2774450"/>
            <a:ext cx="807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Jean Luo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Simao Costa</a:t>
            </a: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Henrique Legoinha, Nuno Leonardo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06/09/2022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00" y="1835050"/>
            <a:ext cx="4618900" cy="443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grpSp>
        <p:nvGrpSpPr>
          <p:cNvPr id="195" name="Google Shape;195;p12"/>
          <p:cNvGrpSpPr/>
          <p:nvPr/>
        </p:nvGrpSpPr>
        <p:grpSpPr>
          <a:xfrm>
            <a:off x="1034386" y="1044592"/>
            <a:ext cx="10917300" cy="681900"/>
            <a:chOff x="1034386" y="1044592"/>
            <a:chExt cx="10917300" cy="681900"/>
          </a:xfrm>
        </p:grpSpPr>
        <p:sp>
          <p:nvSpPr>
            <p:cNvPr id="196" name="Google Shape;196;p12"/>
            <p:cNvSpPr txBox="1"/>
            <p:nvPr/>
          </p:nvSpPr>
          <p:spPr>
            <a:xfrm>
              <a:off x="1034386" y="1044592"/>
              <a:ext cx="10917300" cy="681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498" t="-4458" b="-535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2627382" y="1532377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4735330" y="1542052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5074491" y="1542051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8021739" y="1504956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0583868" y="1528283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8381397" y="1542050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2"/>
          <p:cNvSpPr txBox="1"/>
          <p:nvPr/>
        </p:nvSpPr>
        <p:spPr>
          <a:xfrm>
            <a:off x="293200" y="182700"/>
            <a:ext cx="6744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 to Monte Carlo (MC)</a:t>
            </a:r>
            <a:endParaRPr/>
          </a:p>
        </p:txBody>
      </p:sp>
      <p:sp>
        <p:nvSpPr>
          <p:cNvPr id="204" name="Google Shape;204;p12"/>
          <p:cNvSpPr txBox="1"/>
          <p:nvPr/>
        </p:nvSpPr>
        <p:spPr>
          <a:xfrm>
            <a:off x="5537196" y="4328556"/>
            <a:ext cx="6562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Fitting procedure: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Fit signal-only MC sample to extract signal shape parameters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Fit the data sample constraining the signal shape parameters from MC (next slide)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5247632" y="1421887"/>
            <a:ext cx="228884" cy="2072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8565570" y="1431156"/>
            <a:ext cx="228884" cy="20721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9317963" y="1385783"/>
            <a:ext cx="1552200" cy="2598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/>
          <p:nvPr/>
        </p:nvSpPr>
        <p:spPr>
          <a:xfrm>
            <a:off x="5131700" y="1122550"/>
            <a:ext cx="2669700" cy="24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12"/>
          <p:cNvCxnSpPr>
            <a:stCxn id="210" idx="1"/>
          </p:cNvCxnSpPr>
          <p:nvPr/>
        </p:nvCxnSpPr>
        <p:spPr>
          <a:xfrm flipH="1">
            <a:off x="4706575" y="2255622"/>
            <a:ext cx="930600" cy="1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12"/>
          <p:cNvCxnSpPr/>
          <p:nvPr/>
        </p:nvCxnSpPr>
        <p:spPr>
          <a:xfrm flipH="1">
            <a:off x="3101200" y="3648150"/>
            <a:ext cx="2588400" cy="68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12"/>
          <p:cNvSpPr txBox="1"/>
          <p:nvPr/>
        </p:nvSpPr>
        <p:spPr>
          <a:xfrm>
            <a:off x="5689600" y="3364625"/>
            <a:ext cx="223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Double gaussian signal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5689600" y="1985613"/>
            <a:ext cx="131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Parameters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5">
            <a:alphaModFix/>
          </a:blip>
          <a:srcRect b="11190"/>
          <a:stretch/>
        </p:blipFill>
        <p:spPr>
          <a:xfrm>
            <a:off x="8072500" y="2105300"/>
            <a:ext cx="4119500" cy="24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137fc634edb_0_15"/>
          <p:cNvPicPr preferRelativeResize="0"/>
          <p:nvPr/>
        </p:nvPicPr>
        <p:blipFill rotWithShape="1">
          <a:blip r:embed="rId3">
            <a:alphaModFix/>
          </a:blip>
          <a:srcRect b="9288"/>
          <a:stretch/>
        </p:blipFill>
        <p:spPr>
          <a:xfrm>
            <a:off x="2952626" y="1864750"/>
            <a:ext cx="5436825" cy="4319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37fc634edb_0_15"/>
          <p:cNvSpPr txBox="1"/>
          <p:nvPr/>
        </p:nvSpPr>
        <p:spPr>
          <a:xfrm>
            <a:off x="8584146" y="91291"/>
            <a:ext cx="3555900" cy="57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37fc634edb_0_15"/>
          <p:cNvSpPr/>
          <p:nvPr/>
        </p:nvSpPr>
        <p:spPr>
          <a:xfrm>
            <a:off x="11348815" y="91291"/>
            <a:ext cx="256500" cy="285000"/>
          </a:xfrm>
          <a:prstGeom prst="rect">
            <a:avLst/>
          </a:prstGeom>
          <a:noFill/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37fc634edb_0_15"/>
          <p:cNvSpPr txBox="1"/>
          <p:nvPr/>
        </p:nvSpPr>
        <p:spPr>
          <a:xfrm>
            <a:off x="8389450" y="2273525"/>
            <a:ext cx="3750600" cy="2579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036" t="-969" r="-1826" b="-280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Google Shape;223;g137fc634edb_0_15"/>
          <p:cNvCxnSpPr/>
          <p:nvPr/>
        </p:nvCxnSpPr>
        <p:spPr>
          <a:xfrm>
            <a:off x="2952625" y="2537550"/>
            <a:ext cx="3075300" cy="1887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g137fc634edb_0_15"/>
          <p:cNvCxnSpPr/>
          <p:nvPr/>
        </p:nvCxnSpPr>
        <p:spPr>
          <a:xfrm>
            <a:off x="2905450" y="4178950"/>
            <a:ext cx="3094200" cy="585000"/>
          </a:xfrm>
          <a:prstGeom prst="straightConnector1">
            <a:avLst/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g137fc634edb_0_15"/>
          <p:cNvCxnSpPr>
            <a:stCxn id="226" idx="3"/>
          </p:cNvCxnSpPr>
          <p:nvPr/>
        </p:nvCxnSpPr>
        <p:spPr>
          <a:xfrm>
            <a:off x="2857599" y="3353888"/>
            <a:ext cx="3123000" cy="30630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7" name="Google Shape;227;g137fc634edb_0_15"/>
          <p:cNvSpPr txBox="1"/>
          <p:nvPr/>
        </p:nvSpPr>
        <p:spPr>
          <a:xfrm>
            <a:off x="274888" y="2350047"/>
            <a:ext cx="2582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GB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Signal +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37fc634edb_0_15"/>
          <p:cNvSpPr txBox="1"/>
          <p:nvPr/>
        </p:nvSpPr>
        <p:spPr>
          <a:xfrm>
            <a:off x="958909" y="3992400"/>
            <a:ext cx="2233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GB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37fc634edb_0_15"/>
          <p:cNvSpPr txBox="1">
            <a:spLocks noGrp="1"/>
          </p:cNvSpPr>
          <p:nvPr>
            <p:ph type="body" idx="1"/>
          </p:nvPr>
        </p:nvSpPr>
        <p:spPr>
          <a:xfrm>
            <a:off x="1584099" y="3163838"/>
            <a:ext cx="12735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GB" b="1"/>
              <a:t>Signal</a:t>
            </a:r>
            <a:endParaRPr/>
          </a:p>
        </p:txBody>
      </p:sp>
      <p:grpSp>
        <p:nvGrpSpPr>
          <p:cNvPr id="229" name="Google Shape;229;g137fc634edb_0_15"/>
          <p:cNvGrpSpPr/>
          <p:nvPr/>
        </p:nvGrpSpPr>
        <p:grpSpPr>
          <a:xfrm>
            <a:off x="1034386" y="1044592"/>
            <a:ext cx="10917300" cy="681900"/>
            <a:chOff x="1034386" y="1044592"/>
            <a:chExt cx="10917300" cy="681900"/>
          </a:xfrm>
        </p:grpSpPr>
        <p:sp>
          <p:nvSpPr>
            <p:cNvPr id="230" name="Google Shape;230;g137fc634edb_0_15"/>
            <p:cNvSpPr txBox="1"/>
            <p:nvPr/>
          </p:nvSpPr>
          <p:spPr>
            <a:xfrm>
              <a:off x="1034386" y="1044592"/>
              <a:ext cx="10917300" cy="681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498" t="-4458" b="-535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137fc634edb_0_15"/>
            <p:cNvSpPr/>
            <p:nvPr/>
          </p:nvSpPr>
          <p:spPr>
            <a:xfrm>
              <a:off x="2627382" y="1532377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137fc634edb_0_15"/>
            <p:cNvSpPr/>
            <p:nvPr/>
          </p:nvSpPr>
          <p:spPr>
            <a:xfrm>
              <a:off x="4735330" y="1542052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137fc634edb_0_15"/>
            <p:cNvSpPr/>
            <p:nvPr/>
          </p:nvSpPr>
          <p:spPr>
            <a:xfrm>
              <a:off x="5074491" y="1542051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137fc634edb_0_15"/>
            <p:cNvSpPr/>
            <p:nvPr/>
          </p:nvSpPr>
          <p:spPr>
            <a:xfrm>
              <a:off x="8021739" y="1504956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137fc634edb_0_15"/>
            <p:cNvSpPr/>
            <p:nvPr/>
          </p:nvSpPr>
          <p:spPr>
            <a:xfrm>
              <a:off x="10583868" y="1528283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37fc634edb_0_15"/>
            <p:cNvSpPr/>
            <p:nvPr/>
          </p:nvSpPr>
          <p:spPr>
            <a:xfrm>
              <a:off x="8381397" y="1542050"/>
              <a:ext cx="61118" cy="160359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g137fc634edb_0_15"/>
          <p:cNvSpPr txBox="1"/>
          <p:nvPr/>
        </p:nvSpPr>
        <p:spPr>
          <a:xfrm>
            <a:off x="10723097" y="2868560"/>
            <a:ext cx="45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(μ)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37fc634edb_0_15"/>
          <p:cNvSpPr txBox="1"/>
          <p:nvPr/>
        </p:nvSpPr>
        <p:spPr>
          <a:xfrm>
            <a:off x="1118128" y="4934125"/>
            <a:ext cx="1834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Zoomed on the peak</a:t>
            </a:r>
            <a:endParaRPr sz="1000"/>
          </a:p>
        </p:txBody>
      </p:sp>
      <p:sp>
        <p:nvSpPr>
          <p:cNvPr id="239" name="Google Shape;239;g137fc634edb_0_15"/>
          <p:cNvSpPr txBox="1"/>
          <p:nvPr/>
        </p:nvSpPr>
        <p:spPr>
          <a:xfrm>
            <a:off x="8389450" y="4852625"/>
            <a:ext cx="3750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scale: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factor before the width of the peak (</a:t>
            </a:r>
            <a:r>
              <a:rPr lang="en-GB" sz="15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𝛘² Value (normalised):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Quality of the fit test result</a:t>
            </a:r>
            <a:endParaRPr sz="15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37fc634edb_0_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41" name="Google Shape;241;g137fc634edb_0_15"/>
          <p:cNvSpPr txBox="1"/>
          <p:nvPr/>
        </p:nvSpPr>
        <p:spPr>
          <a:xfrm>
            <a:off x="1158403" y="5614725"/>
            <a:ext cx="1834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Fitting range (5-6 GeV)</a:t>
            </a:r>
            <a:endParaRPr sz="1000"/>
          </a:p>
        </p:txBody>
      </p:sp>
      <p:cxnSp>
        <p:nvCxnSpPr>
          <p:cNvPr id="242" name="Google Shape;242;g137fc634edb_0_15"/>
          <p:cNvCxnSpPr>
            <a:stCxn id="238" idx="3"/>
          </p:cNvCxnSpPr>
          <p:nvPr/>
        </p:nvCxnSpPr>
        <p:spPr>
          <a:xfrm rot="10800000" flipH="1">
            <a:off x="2952628" y="5056375"/>
            <a:ext cx="773400" cy="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g137fc634edb_0_15"/>
          <p:cNvCxnSpPr/>
          <p:nvPr/>
        </p:nvCxnSpPr>
        <p:spPr>
          <a:xfrm rot="10800000" flipH="1">
            <a:off x="2952625" y="5735475"/>
            <a:ext cx="801900" cy="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g137fc634edb_0_15"/>
          <p:cNvSpPr txBox="1">
            <a:spLocks noGrp="1"/>
          </p:cNvSpPr>
          <p:nvPr>
            <p:ph type="title"/>
          </p:nvPr>
        </p:nvSpPr>
        <p:spPr>
          <a:xfrm>
            <a:off x="224975" y="-1"/>
            <a:ext cx="100584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Fit to data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102e3e8b6_1_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Binning of Rapidity and Multiplicity</a:t>
            </a:r>
            <a:endParaRPr/>
          </a:p>
        </p:txBody>
      </p:sp>
      <p:sp>
        <p:nvSpPr>
          <p:cNvPr id="250" name="Google Shape;250;g15102e3e8b6_1_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51" name="Google Shape;251;g15102e3e8b6_1_15"/>
          <p:cNvPicPr preferRelativeResize="0"/>
          <p:nvPr/>
        </p:nvPicPr>
        <p:blipFill rotWithShape="1">
          <a:blip r:embed="rId3">
            <a:alphaModFix/>
          </a:blip>
          <a:srcRect t="6191" b="11585"/>
          <a:stretch/>
        </p:blipFill>
        <p:spPr>
          <a:xfrm>
            <a:off x="1024175" y="2081300"/>
            <a:ext cx="4915575" cy="28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5102e3e8b6_1_15"/>
          <p:cNvPicPr preferRelativeResize="0"/>
          <p:nvPr/>
        </p:nvPicPr>
        <p:blipFill rotWithShape="1">
          <a:blip r:embed="rId4">
            <a:alphaModFix/>
          </a:blip>
          <a:srcRect b="11551"/>
          <a:stretch/>
        </p:blipFill>
        <p:spPr>
          <a:xfrm>
            <a:off x="6122950" y="1873675"/>
            <a:ext cx="5044875" cy="31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5102e3e8b6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163" y="5120600"/>
            <a:ext cx="3440250" cy="2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5102e3e8b6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0163" y="5120600"/>
            <a:ext cx="2790429" cy="2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5102e3e8b6_1_15"/>
          <p:cNvSpPr txBox="1"/>
          <p:nvPr/>
        </p:nvSpPr>
        <p:spPr>
          <a:xfrm>
            <a:off x="3016738" y="4720400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5102e3e8b6_1_15"/>
          <p:cNvSpPr txBox="1"/>
          <p:nvPr/>
        </p:nvSpPr>
        <p:spPr>
          <a:xfrm>
            <a:off x="8100737" y="4720400"/>
            <a:ext cx="10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5102e3e8b6_1_15"/>
          <p:cNvSpPr txBox="1"/>
          <p:nvPr/>
        </p:nvSpPr>
        <p:spPr>
          <a:xfrm>
            <a:off x="0" y="5948350"/>
            <a:ext cx="588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libri"/>
                <a:ea typeface="Calibri"/>
                <a:cs typeface="Calibri"/>
                <a:sym typeface="Calibri"/>
              </a:rPr>
              <a:t>Next, we perform the fits in each of these bins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7fc634edb_0_1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263" name="Google Shape;263;g137fc634edb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25" y="289650"/>
            <a:ext cx="10667952" cy="163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37fc634edb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25" y="3893483"/>
            <a:ext cx="2718749" cy="238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37fc634edb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537" y="3893475"/>
            <a:ext cx="2718749" cy="23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37fc634edb_0_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5775" y="3940638"/>
            <a:ext cx="2718749" cy="238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37fc634edb_0_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7500" y="1775170"/>
            <a:ext cx="2555299" cy="223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37fc634edb_0_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7675" y="1775143"/>
            <a:ext cx="2555299" cy="223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37fc634edb_0_1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9975" y="1775163"/>
            <a:ext cx="2555299" cy="223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37fc634edb_0_1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9225" y="1775175"/>
            <a:ext cx="2555299" cy="22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37fc634edb_0_1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77300" y="3940658"/>
            <a:ext cx="2611025" cy="228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7fd1c91f1_40_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77" name="Google Shape;277;g137fd1c91f1_4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50" y="271155"/>
            <a:ext cx="11303150" cy="161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37fd1c91f1_4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50" y="1760512"/>
            <a:ext cx="2891674" cy="2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37fd1c91f1_4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699" y="1801087"/>
            <a:ext cx="2798999" cy="245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37fd1c91f1_4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288" y="1818347"/>
            <a:ext cx="2759575" cy="241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37fd1c91f1_4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4463" y="1818343"/>
            <a:ext cx="2759575" cy="241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37fd1c91f1_4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0625" y="4042579"/>
            <a:ext cx="2581499" cy="22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37fd1c91f1_40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5125" y="4042572"/>
            <a:ext cx="2581499" cy="2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37fd1c91f1_40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2950" y="4042579"/>
            <a:ext cx="2581499" cy="2260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03af89ec5_0_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Differential results</a:t>
            </a:r>
            <a:endParaRPr/>
          </a:p>
        </p:txBody>
      </p:sp>
      <p:sp>
        <p:nvSpPr>
          <p:cNvPr id="290" name="Google Shape;290;g1503af89ec5_0_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291" name="Google Shape;291;g1503af89ec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63" y="2088028"/>
            <a:ext cx="5797574" cy="255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503af89ec5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75" y="2148553"/>
            <a:ext cx="5684475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16b73ae2d_0_6"/>
          <p:cNvSpPr txBox="1">
            <a:spLocks noGrp="1"/>
          </p:cNvSpPr>
          <p:nvPr>
            <p:ph type="title"/>
          </p:nvPr>
        </p:nvSpPr>
        <p:spPr>
          <a:xfrm>
            <a:off x="1423625" y="1788650"/>
            <a:ext cx="9162300" cy="15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200"/>
              <a:t>Fitting the data:</a:t>
            </a:r>
            <a:r>
              <a:rPr lang="en-GB" sz="6200" b="1"/>
              <a:t> B⁺</a:t>
            </a:r>
            <a:endParaRPr sz="4400"/>
          </a:p>
        </p:txBody>
      </p:sp>
      <p:sp>
        <p:nvSpPr>
          <p:cNvPr id="298" name="Google Shape;298;g1516b73ae2d_0_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99" name="Google Shape;299;g1516b73ae2d_0_6"/>
          <p:cNvSpPr txBox="1"/>
          <p:nvPr/>
        </p:nvSpPr>
        <p:spPr>
          <a:xfrm>
            <a:off x="3581100" y="3333661"/>
            <a:ext cx="49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(Fit using Extended Unbinned Maximum Likelihood method)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450" y="1869000"/>
            <a:ext cx="5072376" cy="44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 txBox="1"/>
          <p:nvPr/>
        </p:nvSpPr>
        <p:spPr>
          <a:xfrm>
            <a:off x="8584146" y="91291"/>
            <a:ext cx="3555900" cy="57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11348815" y="91291"/>
            <a:ext cx="256500" cy="285000"/>
          </a:xfrm>
          <a:prstGeom prst="rect">
            <a:avLst/>
          </a:prstGeom>
          <a:noFill/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1108825" y="767525"/>
            <a:ext cx="6744000" cy="86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3616" t="-11347" b="-283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08" name="Google Shape;308;p14"/>
          <p:cNvCxnSpPr>
            <a:stCxn id="309" idx="3"/>
          </p:cNvCxnSpPr>
          <p:nvPr/>
        </p:nvCxnSpPr>
        <p:spPr>
          <a:xfrm>
            <a:off x="2719375" y="2156559"/>
            <a:ext cx="3522900" cy="3918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p14"/>
          <p:cNvCxnSpPr>
            <a:stCxn id="311" idx="3"/>
          </p:cNvCxnSpPr>
          <p:nvPr/>
        </p:nvCxnSpPr>
        <p:spPr>
          <a:xfrm>
            <a:off x="2150800" y="4191850"/>
            <a:ext cx="1867800" cy="317400"/>
          </a:xfrm>
          <a:prstGeom prst="straightConnector1">
            <a:avLst/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2" name="Google Shape;312;p14"/>
          <p:cNvCxnSpPr>
            <a:stCxn id="313" idx="3"/>
          </p:cNvCxnSpPr>
          <p:nvPr/>
        </p:nvCxnSpPr>
        <p:spPr>
          <a:xfrm>
            <a:off x="1798900" y="3370850"/>
            <a:ext cx="3939000" cy="109290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9" name="Google Shape;309;p14"/>
          <p:cNvSpPr txBox="1"/>
          <p:nvPr/>
        </p:nvSpPr>
        <p:spPr>
          <a:xfrm>
            <a:off x="136675" y="1869009"/>
            <a:ext cx="25827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GB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Signal + 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508900" y="3803650"/>
            <a:ext cx="16419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Combinatorial </a:t>
            </a:r>
            <a:r>
              <a:rPr lang="en-GB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707800" y="3180800"/>
            <a:ext cx="10911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GB" b="1"/>
              <a:t>Signal</a:t>
            </a:r>
            <a:endParaRPr/>
          </a:p>
        </p:txBody>
      </p:sp>
      <p:sp>
        <p:nvSpPr>
          <p:cNvPr id="314" name="Google Shape;314;p14"/>
          <p:cNvSpPr txBox="1"/>
          <p:nvPr/>
        </p:nvSpPr>
        <p:spPr>
          <a:xfrm>
            <a:off x="8369900" y="4655125"/>
            <a:ext cx="3770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Npeakbg: </a:t>
            </a:r>
            <a:r>
              <a:rPr lang="en-GB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events in partially reconstructed decays</a:t>
            </a:r>
            <a:endParaRPr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𝛘² Value: </a:t>
            </a:r>
            <a:r>
              <a:rPr lang="en-GB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Quality of the fit test result</a:t>
            </a:r>
            <a:endParaRPr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52700" y="4659625"/>
            <a:ext cx="19566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Partially reconstructed decays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4"/>
          <p:cNvCxnSpPr/>
          <p:nvPr/>
        </p:nvCxnSpPr>
        <p:spPr>
          <a:xfrm rot="10800000" flipH="1">
            <a:off x="2009300" y="4626250"/>
            <a:ext cx="2197800" cy="48660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7" name="Google Shape;31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9900" y="2256025"/>
            <a:ext cx="3450001" cy="23240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324" name="Google Shape;3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50" y="313549"/>
            <a:ext cx="10947911" cy="16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475" y="1813115"/>
            <a:ext cx="2642651" cy="23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150" y="1813122"/>
            <a:ext cx="2642651" cy="231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150" y="1813125"/>
            <a:ext cx="2642651" cy="23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150" y="1813115"/>
            <a:ext cx="2642651" cy="23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500" y="3963791"/>
            <a:ext cx="2642651" cy="231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1475" y="3963800"/>
            <a:ext cx="2642651" cy="23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1900" y="3909516"/>
            <a:ext cx="2760051" cy="241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202475" y="3909536"/>
            <a:ext cx="2642651" cy="231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38" name="Google Shape;3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50" y="352634"/>
            <a:ext cx="10976175" cy="158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75" y="1845078"/>
            <a:ext cx="2633425" cy="230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800" y="1845076"/>
            <a:ext cx="2633425" cy="230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575" y="1845071"/>
            <a:ext cx="2633425" cy="230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73338" y="1845064"/>
            <a:ext cx="2633425" cy="230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3200" y="3951884"/>
            <a:ext cx="2633425" cy="230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2700" y="3951875"/>
            <a:ext cx="2633425" cy="23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4650" y="3951886"/>
            <a:ext cx="2633425" cy="230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0027fa54b_1_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Standard Model and Hadrons</a:t>
            </a:r>
            <a:endParaRPr/>
          </a:p>
        </p:txBody>
      </p:sp>
      <p:sp>
        <p:nvSpPr>
          <p:cNvPr id="114" name="Google Shape;114;g1a0027fa54b_1_1"/>
          <p:cNvSpPr txBox="1">
            <a:spLocks noGrp="1"/>
          </p:cNvSpPr>
          <p:nvPr>
            <p:ph type="body" idx="1"/>
          </p:nvPr>
        </p:nvSpPr>
        <p:spPr>
          <a:xfrm>
            <a:off x="5964850" y="1930650"/>
            <a:ext cx="56475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Describe known elementary particles and the fundamental forces governing them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Quarks are </a:t>
            </a:r>
            <a:r>
              <a:rPr lang="en-GB" b="1"/>
              <a:t>normally </a:t>
            </a:r>
            <a:r>
              <a:rPr lang="en-GB"/>
              <a:t>bound by </a:t>
            </a:r>
            <a:r>
              <a:rPr lang="en-GB" b="1"/>
              <a:t>gluons </a:t>
            </a:r>
            <a:r>
              <a:rPr lang="en-GB"/>
              <a:t>in the form of </a:t>
            </a:r>
            <a:r>
              <a:rPr lang="en-GB" b="1"/>
              <a:t>hadrons</a:t>
            </a:r>
            <a:r>
              <a:rPr lang="en-GB"/>
              <a:t>, like baryons (e.g. proton (uud))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a0027fa54b_1_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116" name="Google Shape;116;g1a0027fa54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75" y="1763275"/>
            <a:ext cx="5360835" cy="402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a0027fa54b_1_1"/>
          <p:cNvSpPr txBox="1"/>
          <p:nvPr/>
        </p:nvSpPr>
        <p:spPr>
          <a:xfrm>
            <a:off x="622575" y="5786575"/>
            <a:ext cx="449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elementary particles of the Standard model (source: wikipedia)</a:t>
            </a:r>
            <a:endParaRPr/>
          </a:p>
        </p:txBody>
      </p:sp>
      <p:pic>
        <p:nvPicPr>
          <p:cNvPr id="118" name="Google Shape;118;g1a0027fa54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825" y="3893200"/>
            <a:ext cx="2291550" cy="22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a0027fa54b_1_1"/>
          <p:cNvSpPr txBox="1"/>
          <p:nvPr/>
        </p:nvSpPr>
        <p:spPr>
          <a:xfrm>
            <a:off x="6251650" y="6038825"/>
            <a:ext cx="536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illustration of the structure of a proton </a:t>
            </a:r>
            <a:r>
              <a:rPr lang="en-GB">
                <a:solidFill>
                  <a:schemeClr val="dk1"/>
                </a:solidFill>
              </a:rPr>
              <a:t>(source: wikipedia)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49367473e_2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Differential results</a:t>
            </a:r>
            <a:endParaRPr/>
          </a:p>
        </p:txBody>
      </p:sp>
      <p:sp>
        <p:nvSpPr>
          <p:cNvPr id="351" name="Google Shape;351;g1449367473e_2_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52" name="Google Shape;352;g1449367473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325" y="2544828"/>
            <a:ext cx="602932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449367473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624351"/>
            <a:ext cx="6029325" cy="25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449367473e_2_0"/>
          <p:cNvSpPr txBox="1"/>
          <p:nvPr/>
        </p:nvSpPr>
        <p:spPr>
          <a:xfrm>
            <a:off x="0" y="5933525"/>
            <a:ext cx="620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pp-&gt;B+X production cross section versus B mesons rapidity and event multiplicity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1684397" y="2598343"/>
            <a:ext cx="8823206" cy="9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600" b="1"/>
              <a:t>Systematic uncertainties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Systematic variations</a:t>
            </a:r>
            <a:endParaRPr/>
          </a:p>
        </p:txBody>
      </p:sp>
      <p:sp>
        <p:nvSpPr>
          <p:cNvPr id="366" name="Google Shape;366;p8"/>
          <p:cNvSpPr txBox="1">
            <a:spLocks noGrp="1"/>
          </p:cNvSpPr>
          <p:nvPr>
            <p:ph type="body" idx="1"/>
          </p:nvPr>
        </p:nvSpPr>
        <p:spPr>
          <a:xfrm>
            <a:off x="1066800" y="1737360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GB"/>
              <a:t>Nominal signal model: Double Gaussian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/>
              <a:t>  Variations: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/>
              <a:t>	- Triple Gaussian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/>
              <a:t>	- Fixed mean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/>
              <a:t>	- CB + Gaussian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GB"/>
              <a:t>	- Double CB (for testing)</a:t>
            </a:r>
            <a:endParaRPr/>
          </a:p>
        </p:txBody>
      </p:sp>
      <p:sp>
        <p:nvSpPr>
          <p:cNvPr id="367" name="Google Shape;367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368" name="Google Shape;3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2375" y="2455950"/>
            <a:ext cx="39814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"/>
          <p:cNvSpPr txBox="1"/>
          <p:nvPr/>
        </p:nvSpPr>
        <p:spPr>
          <a:xfrm>
            <a:off x="1510275" y="2061200"/>
            <a:ext cx="174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 txBox="1"/>
          <p:nvPr/>
        </p:nvSpPr>
        <p:spPr>
          <a:xfrm>
            <a:off x="7269275" y="2061200"/>
            <a:ext cx="174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Background modeling variations</a:t>
            </a:r>
            <a:endParaRPr/>
          </a:p>
        </p:txBody>
      </p:sp>
      <p:sp>
        <p:nvSpPr>
          <p:cNvPr id="376" name="Google Shape;376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1706652" y="5188707"/>
            <a:ext cx="104560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 txBox="1"/>
          <p:nvPr/>
        </p:nvSpPr>
        <p:spPr>
          <a:xfrm>
            <a:off x="4493611" y="5188707"/>
            <a:ext cx="3536813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Order Polynomial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9397929" y="5188707"/>
            <a:ext cx="175775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range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0" y="6008417"/>
            <a:ext cx="24065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(Examples from rapidity fits)</a:t>
            </a:r>
            <a:endParaRPr/>
          </a:p>
        </p:txBody>
      </p:sp>
      <p:pic>
        <p:nvPicPr>
          <p:cNvPr id="381" name="Google Shape;3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75" y="2042150"/>
            <a:ext cx="3631677" cy="318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638" y="2007926"/>
            <a:ext cx="3631675" cy="318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8150" y="2042151"/>
            <a:ext cx="3631675" cy="318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Signal modeling variations</a:t>
            </a: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90" name="Google Shape;390;p34"/>
          <p:cNvSpPr txBox="1"/>
          <p:nvPr/>
        </p:nvSpPr>
        <p:spPr>
          <a:xfrm>
            <a:off x="4038152" y="4545902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mean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731933" y="4545902"/>
            <a:ext cx="2213498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Triple Gaussian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0" y="6008417"/>
            <a:ext cx="24065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(Examples from rapidity fits)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7003361" y="4353541"/>
            <a:ext cx="1724099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Crystal Ball + Gaussian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10030324" y="4353541"/>
            <a:ext cx="1724099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Double Crystal Ball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9997"/>
            <a:ext cx="3011025" cy="263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100" y="1840000"/>
            <a:ext cx="3011025" cy="26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650" y="1840033"/>
            <a:ext cx="3011025" cy="263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0888" y="1839987"/>
            <a:ext cx="3011025" cy="263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03af89ec5_4_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Systematics</a:t>
            </a:r>
            <a:endParaRPr/>
          </a:p>
        </p:txBody>
      </p:sp>
      <p:sp>
        <p:nvSpPr>
          <p:cNvPr id="404" name="Google Shape;404;g1503af89ec5_4_3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405" name="Google Shape;405;g1503af89ec5_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613" y="5885375"/>
            <a:ext cx="318938" cy="4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503af89ec5_4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1168" y="5945525"/>
            <a:ext cx="381207" cy="3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1503af89ec5_4_33"/>
          <p:cNvCxnSpPr/>
          <p:nvPr/>
        </p:nvCxnSpPr>
        <p:spPr>
          <a:xfrm rot="10800000" flipH="1">
            <a:off x="593050" y="3867613"/>
            <a:ext cx="11571600" cy="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g1503af89ec5_4_33"/>
          <p:cNvSpPr txBox="1"/>
          <p:nvPr/>
        </p:nvSpPr>
        <p:spPr>
          <a:xfrm>
            <a:off x="0" y="2507850"/>
            <a:ext cx="95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503af89ec5_4_33"/>
          <p:cNvSpPr txBox="1"/>
          <p:nvPr/>
        </p:nvSpPr>
        <p:spPr>
          <a:xfrm>
            <a:off x="0" y="4725275"/>
            <a:ext cx="123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503af89ec5_4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675" y="1774678"/>
            <a:ext cx="4137425" cy="205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503af89ec5_4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4375" y="1774674"/>
            <a:ext cx="4137467" cy="2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503af89ec5_4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0725" y="3945394"/>
            <a:ext cx="4137425" cy="205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503af89ec5_4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9675" y="3978138"/>
            <a:ext cx="3812177" cy="1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03af89ec5_0_32"/>
          <p:cNvSpPr txBox="1">
            <a:spLocks noGrp="1"/>
          </p:cNvSpPr>
          <p:nvPr>
            <p:ph type="title"/>
          </p:nvPr>
        </p:nvSpPr>
        <p:spPr>
          <a:xfrm>
            <a:off x="2646150" y="1618425"/>
            <a:ext cx="68997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600" b="1"/>
              <a:t>Quality of fits</a:t>
            </a:r>
            <a:endParaRPr/>
          </a:p>
        </p:txBody>
      </p:sp>
      <p:sp>
        <p:nvSpPr>
          <p:cNvPr id="419" name="Google Shape;419;g1503af89ec5_0_3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102e3e8b6_1_40"/>
          <p:cNvSpPr txBox="1">
            <a:spLocks noGrp="1"/>
          </p:cNvSpPr>
          <p:nvPr>
            <p:ph type="title"/>
          </p:nvPr>
        </p:nvSpPr>
        <p:spPr>
          <a:xfrm>
            <a:off x="1066805" y="681078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Signal Variations Fit Quality test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425" name="Google Shape;425;g15102e3e8b6_1_4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426" name="Google Shape;426;g15102e3e8b6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613" y="5885375"/>
            <a:ext cx="318938" cy="4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5102e3e8b6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1168" y="5945525"/>
            <a:ext cx="381207" cy="3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15102e3e8b6_1_40"/>
          <p:cNvCxnSpPr/>
          <p:nvPr/>
        </p:nvCxnSpPr>
        <p:spPr>
          <a:xfrm rot="10800000" flipH="1">
            <a:off x="593050" y="3867613"/>
            <a:ext cx="11571600" cy="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g15102e3e8b6_1_40"/>
          <p:cNvSpPr txBox="1"/>
          <p:nvPr/>
        </p:nvSpPr>
        <p:spPr>
          <a:xfrm>
            <a:off x="0" y="2507850"/>
            <a:ext cx="95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15102e3e8b6_1_40"/>
          <p:cNvSpPr txBox="1"/>
          <p:nvPr/>
        </p:nvSpPr>
        <p:spPr>
          <a:xfrm>
            <a:off x="0" y="4725275"/>
            <a:ext cx="123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15102e3e8b6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700" y="1793213"/>
            <a:ext cx="4288275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5102e3e8b6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9800" y="1793225"/>
            <a:ext cx="4256598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5102e3e8b6_1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5700" y="3931625"/>
            <a:ext cx="4256604" cy="18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5102e3e8b6_1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4113" y="3996075"/>
            <a:ext cx="4087976" cy="18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102e3e8b6_1_58"/>
          <p:cNvSpPr txBox="1">
            <a:spLocks noGrp="1"/>
          </p:cNvSpPr>
          <p:nvPr>
            <p:ph type="title"/>
          </p:nvPr>
        </p:nvSpPr>
        <p:spPr>
          <a:xfrm>
            <a:off x="1066805" y="681078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Background Variations Fit Quality test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440" name="Google Shape;440;g15102e3e8b6_1_5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441" name="Google Shape;441;g15102e3e8b6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613" y="5885375"/>
            <a:ext cx="318938" cy="4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5102e3e8b6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1168" y="5945525"/>
            <a:ext cx="381207" cy="3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15102e3e8b6_1_58"/>
          <p:cNvCxnSpPr/>
          <p:nvPr/>
        </p:nvCxnSpPr>
        <p:spPr>
          <a:xfrm rot="10800000" flipH="1">
            <a:off x="593050" y="3867613"/>
            <a:ext cx="11571600" cy="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g15102e3e8b6_1_58"/>
          <p:cNvSpPr txBox="1"/>
          <p:nvPr/>
        </p:nvSpPr>
        <p:spPr>
          <a:xfrm>
            <a:off x="0" y="2507850"/>
            <a:ext cx="95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5102e3e8b6_1_58"/>
          <p:cNvSpPr txBox="1"/>
          <p:nvPr/>
        </p:nvSpPr>
        <p:spPr>
          <a:xfrm>
            <a:off x="0" y="4725275"/>
            <a:ext cx="123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15102e3e8b6_1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163" y="1801022"/>
            <a:ext cx="4221225" cy="186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5102e3e8b6_1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950" y="1801000"/>
            <a:ext cx="4388197" cy="1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5102e3e8b6_1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175" y="3959996"/>
            <a:ext cx="4388200" cy="193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5102e3e8b6_1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9450" y="3966713"/>
            <a:ext cx="4221200" cy="186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>
            <a:spLocks noGrp="1"/>
          </p:cNvSpPr>
          <p:nvPr>
            <p:ph type="title"/>
          </p:nvPr>
        </p:nvSpPr>
        <p:spPr>
          <a:xfrm>
            <a:off x="3000620" y="1659108"/>
            <a:ext cx="6025686" cy="1898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600" b="1"/>
              <a:t>Stability analysis</a:t>
            </a:r>
            <a:endParaRPr/>
          </a:p>
        </p:txBody>
      </p:sp>
      <p:sp>
        <p:nvSpPr>
          <p:cNvPr id="455" name="Google Shape;455;p3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Quark-Gluon Plasma (QGP)</a:t>
            </a:r>
            <a:endParaRPr/>
          </a:p>
        </p:txBody>
      </p:sp>
      <p:sp>
        <p:nvSpPr>
          <p:cNvPr id="125" name="Google Shape;125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26" name="Google Shape;126;p3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1183" y="1845734"/>
            <a:ext cx="3778549" cy="418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8279660" y="5987447"/>
            <a:ext cx="32415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diagram of QGP (Source: CEA)</a:t>
            </a:r>
            <a:endParaRPr/>
          </a:p>
        </p:txBody>
      </p:sp>
      <p:pic>
        <p:nvPicPr>
          <p:cNvPr id="128" name="Google Shape;1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26" y="1952200"/>
            <a:ext cx="7314984" cy="41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03af89ec5_4_18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Mass Resolution (versus Rapidity)</a:t>
            </a:r>
            <a:endParaRPr/>
          </a:p>
        </p:txBody>
      </p:sp>
      <p:sp>
        <p:nvSpPr>
          <p:cNvPr id="461" name="Google Shape;461;g1503af89ec5_4_18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462" name="Google Shape;462;g1503af89ec5_4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503af89ec5_4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503af89ec5_4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875" y="2166941"/>
            <a:ext cx="58483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503af89ec5_4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00" y="2176403"/>
            <a:ext cx="5761075" cy="250522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503af89ec5_4_185"/>
          <p:cNvSpPr txBox="1"/>
          <p:nvPr/>
        </p:nvSpPr>
        <p:spPr>
          <a:xfrm>
            <a:off x="0" y="5914675"/>
            <a:ext cx="100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The detector resolution is optimal in the central region (small |y|) and degrades towards the forward region (large |y|), as expected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102e3e8b6_0_2"/>
          <p:cNvSpPr txBox="1">
            <a:spLocks noGrp="1"/>
          </p:cNvSpPr>
          <p:nvPr>
            <p:ph type="title"/>
          </p:nvPr>
        </p:nvSpPr>
        <p:spPr>
          <a:xfrm>
            <a:off x="2653351" y="2518700"/>
            <a:ext cx="68853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72727"/>
              <a:buFont typeface="Calibri"/>
              <a:buNone/>
            </a:pPr>
            <a:r>
              <a:rPr lang="en-GB" sz="6600" b="1"/>
              <a:t>Cross section Results</a:t>
            </a:r>
            <a:endParaRPr/>
          </a:p>
        </p:txBody>
      </p:sp>
      <p:sp>
        <p:nvSpPr>
          <p:cNvPr id="472" name="Google Shape;472;g15102e3e8b6_0_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16b73ae2d_0_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Computation of cross section</a:t>
            </a:r>
            <a:endParaRPr/>
          </a:p>
        </p:txBody>
      </p:sp>
      <p:sp>
        <p:nvSpPr>
          <p:cNvPr id="478" name="Google Shape;478;g1516b73ae2d_0_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479" name="Google Shape;479;g1516b73ae2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375" y="2390595"/>
            <a:ext cx="2660900" cy="1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516b73ae2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600" y="2411745"/>
            <a:ext cx="2562891" cy="1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516b73ae2d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714" y="4640700"/>
            <a:ext cx="3157387" cy="149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516b73ae2d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50" y="4686720"/>
            <a:ext cx="3157387" cy="149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516b73ae2d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4900" y="2411750"/>
            <a:ext cx="2836939" cy="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516b73ae2d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00450" y="2344626"/>
            <a:ext cx="708120" cy="101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g1516b73ae2d_0_19"/>
          <p:cNvCxnSpPr>
            <a:stCxn id="484" idx="2"/>
            <a:endCxn id="481" idx="3"/>
          </p:cNvCxnSpPr>
          <p:nvPr/>
        </p:nvCxnSpPr>
        <p:spPr>
          <a:xfrm flipH="1">
            <a:off x="6976110" y="3356226"/>
            <a:ext cx="3278400" cy="2031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g1516b73ae2d_0_19"/>
          <p:cNvCxnSpPr/>
          <p:nvPr/>
        </p:nvCxnSpPr>
        <p:spPr>
          <a:xfrm flipH="1">
            <a:off x="6256375" y="3216750"/>
            <a:ext cx="3009300" cy="4338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7" name="Google Shape;487;g1516b73ae2d_0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9175" y="5129889"/>
            <a:ext cx="2838772" cy="76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516b73ae2d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1575" y="2924000"/>
            <a:ext cx="438875" cy="36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89" name="Google Shape;489;g1516b73ae2d_0_19"/>
          <p:cNvCxnSpPr>
            <a:stCxn id="488" idx="2"/>
            <a:endCxn id="487" idx="0"/>
          </p:cNvCxnSpPr>
          <p:nvPr/>
        </p:nvCxnSpPr>
        <p:spPr>
          <a:xfrm>
            <a:off x="9681013" y="3289100"/>
            <a:ext cx="517500" cy="184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90" name="Google Shape;490;g1516b73ae2d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65663" y="3009225"/>
            <a:ext cx="195913" cy="279875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1" name="Google Shape;491;g1516b73ae2d_0_19"/>
          <p:cNvSpPr txBox="1"/>
          <p:nvPr/>
        </p:nvSpPr>
        <p:spPr>
          <a:xfrm>
            <a:off x="3046900" y="2039850"/>
            <a:ext cx="126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Calibri"/>
                <a:ea typeface="Calibri"/>
                <a:cs typeface="Calibri"/>
                <a:sym typeface="Calibri"/>
              </a:rPr>
              <a:t>Efficiencies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516b73ae2d_0_19"/>
          <p:cNvSpPr txBox="1"/>
          <p:nvPr/>
        </p:nvSpPr>
        <p:spPr>
          <a:xfrm>
            <a:off x="3406850" y="4333575"/>
            <a:ext cx="126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Calibri"/>
                <a:ea typeface="Calibri"/>
                <a:cs typeface="Calibri"/>
                <a:sym typeface="Calibri"/>
              </a:rPr>
              <a:t>Raw yields</a:t>
            </a:r>
            <a:endParaRPr sz="1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516b73ae2d_0_46"/>
          <p:cNvSpPr txBox="1">
            <a:spLocks noGrp="1"/>
          </p:cNvSpPr>
          <p:nvPr>
            <p:ph type="title"/>
          </p:nvPr>
        </p:nvSpPr>
        <p:spPr>
          <a:xfrm>
            <a:off x="5" y="-4872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Cross section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  <p:sp>
        <p:nvSpPr>
          <p:cNvPr id="498" name="Google Shape;498;g1516b73ae2d_0_4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499" name="Google Shape;499;g1516b73ae2d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688" y="1291375"/>
            <a:ext cx="318938" cy="4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516b73ae2d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6393" y="1361925"/>
            <a:ext cx="381207" cy="3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g1516b73ae2d_0_46"/>
          <p:cNvCxnSpPr/>
          <p:nvPr/>
        </p:nvCxnSpPr>
        <p:spPr>
          <a:xfrm rot="10800000" flipH="1">
            <a:off x="659075" y="4089713"/>
            <a:ext cx="11571600" cy="4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g1516b73ae2d_0_46"/>
          <p:cNvSpPr txBox="1"/>
          <p:nvPr/>
        </p:nvSpPr>
        <p:spPr>
          <a:xfrm>
            <a:off x="0" y="2507850"/>
            <a:ext cx="950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1516b73ae2d_0_46"/>
          <p:cNvSpPr txBox="1"/>
          <p:nvPr/>
        </p:nvSpPr>
        <p:spPr>
          <a:xfrm>
            <a:off x="0" y="4725275"/>
            <a:ext cx="123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1516b73ae2d_0_46"/>
          <p:cNvPicPr preferRelativeResize="0"/>
          <p:nvPr/>
        </p:nvPicPr>
        <p:blipFill rotWithShape="1">
          <a:blip r:embed="rId5">
            <a:alphaModFix/>
          </a:blip>
          <a:srcRect t="9231" r="7808" b="2600"/>
          <a:stretch/>
        </p:blipFill>
        <p:spPr>
          <a:xfrm>
            <a:off x="8068075" y="4141900"/>
            <a:ext cx="3574849" cy="219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516b73ae2d_0_46"/>
          <p:cNvPicPr preferRelativeResize="0"/>
          <p:nvPr/>
        </p:nvPicPr>
        <p:blipFill rotWithShape="1">
          <a:blip r:embed="rId6">
            <a:alphaModFix/>
          </a:blip>
          <a:srcRect t="5187" r="7808" b="2339"/>
          <a:stretch/>
        </p:blipFill>
        <p:spPr>
          <a:xfrm>
            <a:off x="8068075" y="1759625"/>
            <a:ext cx="3574861" cy="2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516b73ae2d_0_46"/>
          <p:cNvPicPr preferRelativeResize="0"/>
          <p:nvPr/>
        </p:nvPicPr>
        <p:blipFill rotWithShape="1">
          <a:blip r:embed="rId7">
            <a:alphaModFix/>
          </a:blip>
          <a:srcRect t="9004" r="9140" b="3314"/>
          <a:stretch/>
        </p:blipFill>
        <p:spPr>
          <a:xfrm>
            <a:off x="2575575" y="4162825"/>
            <a:ext cx="3373649" cy="21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516b73ae2d_0_46"/>
          <p:cNvPicPr preferRelativeResize="0"/>
          <p:nvPr/>
        </p:nvPicPr>
        <p:blipFill rotWithShape="1">
          <a:blip r:embed="rId8">
            <a:alphaModFix/>
          </a:blip>
          <a:srcRect t="8216" r="9082" b="2473"/>
          <a:stretch/>
        </p:blipFill>
        <p:spPr>
          <a:xfrm>
            <a:off x="2621150" y="1779400"/>
            <a:ext cx="3373649" cy="224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03af89ec5_0_38"/>
          <p:cNvSpPr txBox="1">
            <a:spLocks noGrp="1"/>
          </p:cNvSpPr>
          <p:nvPr>
            <p:ph type="title"/>
          </p:nvPr>
        </p:nvSpPr>
        <p:spPr>
          <a:xfrm>
            <a:off x="4289998" y="1669325"/>
            <a:ext cx="3612000" cy="18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600" b="1"/>
              <a:t>Summary</a:t>
            </a:r>
            <a:endParaRPr/>
          </a:p>
        </p:txBody>
      </p:sp>
      <p:sp>
        <p:nvSpPr>
          <p:cNvPr id="513" name="Google Shape;513;g1503af89ec5_0_3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520" name="Google Shape;520;p36"/>
          <p:cNvSpPr txBox="1"/>
          <p:nvPr/>
        </p:nvSpPr>
        <p:spPr>
          <a:xfrm>
            <a:off x="768750" y="1858725"/>
            <a:ext cx="9791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We have analysed the pp data collected by CMS at 5 TeV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We have measured the differential production cross sections for B⁰</a:t>
            </a:r>
            <a:r>
              <a:rPr lang="en-GB" sz="1900" baseline="-250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and B⁺ mesons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As function of meson (y) and collision (mult) observables that had not been studied before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Including detailed study of systematic uncertainties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The work also involved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Implementing and carrying out a large number (~600) of  fits to MC and data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Verify their quality, via chi2 and pull calculations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Verify parameter and resolution stability across bins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526" name="Google Shape;526;p20"/>
          <p:cNvSpPr txBox="1"/>
          <p:nvPr/>
        </p:nvSpPr>
        <p:spPr>
          <a:xfrm>
            <a:off x="983465" y="2638452"/>
            <a:ext cx="9915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Finalize measurement of </a:t>
            </a:r>
            <a:r>
              <a:rPr lang="en-GB" sz="2000" b="1"/>
              <a:t>the cross sections for B⁰</a:t>
            </a:r>
            <a:r>
              <a:rPr lang="en-GB" sz="2000" b="1" baseline="-25000"/>
              <a:t>s</a:t>
            </a:r>
            <a:r>
              <a:rPr lang="en-GB" sz="2000" b="1"/>
              <a:t> and B⁺ mesons</a:t>
            </a:r>
            <a:endParaRPr sz="20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Compare our results with the theory prediction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/>
              <a:t>Use obtained results to determine:</a:t>
            </a:r>
            <a:endParaRPr sz="2000"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Ratio of cross sections in pp collisions </a:t>
            </a:r>
            <a:r>
              <a:rPr lang="en-GB" sz="2000" b="1"/>
              <a:t>B⁰</a:t>
            </a:r>
            <a:r>
              <a:rPr lang="en-GB" sz="2000" b="1" baseline="-25000"/>
              <a:t>s</a:t>
            </a:r>
            <a:r>
              <a:rPr lang="en-GB" sz="2000" b="1"/>
              <a:t>/B⁺</a:t>
            </a:r>
            <a:r>
              <a:rPr lang="en-GB" sz="2000"/>
              <a:t> (quark hadronisation process)</a:t>
            </a:r>
            <a:endParaRPr sz="2000"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Ratio of cross sections in </a:t>
            </a:r>
            <a:r>
              <a:rPr lang="en-GB" sz="2000" b="1"/>
              <a:t>pp and PbPb collisions</a:t>
            </a:r>
            <a:r>
              <a:rPr lang="en-GB" sz="2000"/>
              <a:t>, 				    (properties of QGP)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27" name="Google Shape;527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528" name="Google Shape;5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550" y="3429787"/>
            <a:ext cx="2225620" cy="14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"/>
          <p:cNvSpPr txBox="1">
            <a:spLocks noGrp="1"/>
          </p:cNvSpPr>
          <p:nvPr>
            <p:ph type="title"/>
          </p:nvPr>
        </p:nvSpPr>
        <p:spPr>
          <a:xfrm>
            <a:off x="2047003" y="2055155"/>
            <a:ext cx="8097994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1111"/>
              <a:buFont typeface="Calibri"/>
              <a:buNone/>
            </a:pPr>
            <a:r>
              <a:rPr lang="en-GB" sz="5400"/>
              <a:t>Thank you for your attention!</a:t>
            </a:r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03af89ec5_0_56"/>
          <p:cNvSpPr txBox="1">
            <a:spLocks noGrp="1"/>
          </p:cNvSpPr>
          <p:nvPr>
            <p:ph type="title"/>
          </p:nvPr>
        </p:nvSpPr>
        <p:spPr>
          <a:xfrm>
            <a:off x="2047003" y="2055155"/>
            <a:ext cx="80979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</a:pPr>
            <a:r>
              <a:rPr lang="en-GB" sz="5400"/>
              <a:t>Backup</a:t>
            </a:r>
            <a:endParaRPr/>
          </a:p>
        </p:txBody>
      </p:sp>
      <p:sp>
        <p:nvSpPr>
          <p:cNvPr id="540" name="Google Shape;540;g1503af89ec5_0_5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4400"/>
              <a:t>Unbinned Extended Maximum likelihood</a:t>
            </a:r>
            <a:endParaRPr/>
          </a:p>
        </p:txBody>
      </p:sp>
      <p:sp>
        <p:nvSpPr>
          <p:cNvPr id="546" name="Google Shape;546;p9"/>
          <p:cNvSpPr txBox="1">
            <a:spLocks noGrp="1"/>
          </p:cNvSpPr>
          <p:nvPr>
            <p:ph type="body" idx="1"/>
          </p:nvPr>
        </p:nvSpPr>
        <p:spPr>
          <a:xfrm>
            <a:off x="2218736" y="2106695"/>
            <a:ext cx="7178760" cy="14507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 </a:t>
            </a:r>
            <a:endParaRPr/>
          </a:p>
        </p:txBody>
      </p:sp>
      <p:sp>
        <p:nvSpPr>
          <p:cNvPr id="547" name="Google Shape;547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548" name="Google Shape;548;p9"/>
          <p:cNvSpPr txBox="1"/>
          <p:nvPr/>
        </p:nvSpPr>
        <p:spPr>
          <a:xfrm>
            <a:off x="525101" y="3726406"/>
            <a:ext cx="11015049" cy="23501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42" t="-1294" b="-31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49" name="Google Shape;549;p9"/>
          <p:cNvSpPr/>
          <p:nvPr/>
        </p:nvSpPr>
        <p:spPr>
          <a:xfrm>
            <a:off x="8751045" y="2287100"/>
            <a:ext cx="229991" cy="2113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Heavy ion collisions</a:t>
            </a:r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692514" y="5698005"/>
            <a:ext cx="10867932" cy="56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Aim to study the </a:t>
            </a:r>
            <a:r>
              <a:rPr lang="en-GB" b="1"/>
              <a:t>hadronisation process </a:t>
            </a:r>
            <a:r>
              <a:rPr lang="en-GB"/>
              <a:t>of quarks &amp; </a:t>
            </a:r>
            <a:r>
              <a:rPr lang="en-GB" b="1"/>
              <a:t>the effect of presence of QGP </a:t>
            </a:r>
            <a:r>
              <a:rPr lang="en-GB"/>
              <a:t>on the process</a:t>
            </a: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612" y="1855545"/>
            <a:ext cx="848677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6998327" y="5133315"/>
            <a:ext cx="1222220" cy="246978"/>
          </a:xfrm>
          <a:prstGeom prst="rect">
            <a:avLst/>
          </a:prstGeom>
          <a:noFill/>
          <a:ln w="254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7fc634edb_0_14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787" b="-2310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 </a:t>
            </a:r>
            <a:endParaRPr/>
          </a:p>
        </p:txBody>
      </p:sp>
      <p:sp>
        <p:nvSpPr>
          <p:cNvPr id="555" name="Google Shape;555;g137fc634edb_0_14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556" name="Google Shape;556;g137fc634edb_0_146"/>
          <p:cNvPicPr preferRelativeResize="0"/>
          <p:nvPr/>
        </p:nvPicPr>
        <p:blipFill rotWithShape="1">
          <a:blip r:embed="rId4">
            <a:alphaModFix/>
          </a:blip>
          <a:srcRect l="2819" t="5310" r="1491" b="3959"/>
          <a:stretch/>
        </p:blipFill>
        <p:spPr>
          <a:xfrm>
            <a:off x="162964" y="2281473"/>
            <a:ext cx="5830430" cy="248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37fc634edb_0_146"/>
          <p:cNvPicPr preferRelativeResize="0"/>
          <p:nvPr/>
        </p:nvPicPr>
        <p:blipFill rotWithShape="1">
          <a:blip r:embed="rId5">
            <a:alphaModFix/>
          </a:blip>
          <a:srcRect l="5535" t="8649" r="1016" b="4276"/>
          <a:stretch/>
        </p:blipFill>
        <p:spPr>
          <a:xfrm>
            <a:off x="6126480" y="2281473"/>
            <a:ext cx="5830430" cy="2489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37fc634edb_0_146"/>
          <p:cNvSpPr txBox="1"/>
          <p:nvPr/>
        </p:nvSpPr>
        <p:spPr>
          <a:xfrm>
            <a:off x="8628750" y="5009500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37fc634edb_0_146"/>
          <p:cNvSpPr txBox="1"/>
          <p:nvPr/>
        </p:nvSpPr>
        <p:spPr>
          <a:xfrm>
            <a:off x="2701200" y="5009500"/>
            <a:ext cx="136956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421414f4a9_0_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Background systematics</a:t>
            </a:r>
            <a:endParaRPr/>
          </a:p>
        </p:txBody>
      </p:sp>
      <p:sp>
        <p:nvSpPr>
          <p:cNvPr id="565" name="Google Shape;565;g1421414f4a9_0_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pic>
        <p:nvPicPr>
          <p:cNvPr id="566" name="Google Shape;566;g1421414f4a9_0_26"/>
          <p:cNvPicPr preferRelativeResize="0"/>
          <p:nvPr/>
        </p:nvPicPr>
        <p:blipFill rotWithShape="1">
          <a:blip r:embed="rId3">
            <a:alphaModFix/>
          </a:blip>
          <a:srcRect l="8899" t="7238" r="3071" b="37677"/>
          <a:stretch/>
        </p:blipFill>
        <p:spPr>
          <a:xfrm>
            <a:off x="673775" y="2298649"/>
            <a:ext cx="5422225" cy="27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421414f4a9_0_26"/>
          <p:cNvSpPr txBox="1"/>
          <p:nvPr/>
        </p:nvSpPr>
        <p:spPr>
          <a:xfrm>
            <a:off x="8419998" y="4830580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1421414f4a9_0_26"/>
          <p:cNvSpPr txBox="1"/>
          <p:nvPr/>
        </p:nvSpPr>
        <p:spPr>
          <a:xfrm>
            <a:off x="2402443" y="4830580"/>
            <a:ext cx="136956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g1421414f4a9_0_26"/>
          <p:cNvPicPr preferRelativeResize="0"/>
          <p:nvPr/>
        </p:nvPicPr>
        <p:blipFill rotWithShape="1">
          <a:blip r:embed="rId4">
            <a:alphaModFix/>
          </a:blip>
          <a:srcRect l="10374" t="9429" r="3171" b="36841"/>
          <a:stretch/>
        </p:blipFill>
        <p:spPr>
          <a:xfrm>
            <a:off x="6117700" y="2343650"/>
            <a:ext cx="5966350" cy="25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49367473e_2_5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Signal Systematics</a:t>
            </a:r>
            <a:endParaRPr/>
          </a:p>
        </p:txBody>
      </p:sp>
      <p:sp>
        <p:nvSpPr>
          <p:cNvPr id="575" name="Google Shape;575;g1449367473e_2_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pic>
        <p:nvPicPr>
          <p:cNvPr id="576" name="Google Shape;576;g1449367473e_2_54"/>
          <p:cNvPicPr preferRelativeResize="0"/>
          <p:nvPr/>
        </p:nvPicPr>
        <p:blipFill rotWithShape="1">
          <a:blip r:embed="rId3">
            <a:alphaModFix/>
          </a:blip>
          <a:srcRect l="9286" t="8743" r="3937" b="36843"/>
          <a:stretch/>
        </p:blipFill>
        <p:spPr>
          <a:xfrm>
            <a:off x="379864" y="2300841"/>
            <a:ext cx="5634655" cy="239609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1449367473e_2_54"/>
          <p:cNvSpPr txBox="1"/>
          <p:nvPr/>
        </p:nvSpPr>
        <p:spPr>
          <a:xfrm>
            <a:off x="8419998" y="4830580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1449367473e_2_54"/>
          <p:cNvSpPr txBox="1"/>
          <p:nvPr/>
        </p:nvSpPr>
        <p:spPr>
          <a:xfrm>
            <a:off x="2512411" y="4830580"/>
            <a:ext cx="136956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g1449367473e_2_54"/>
          <p:cNvPicPr preferRelativeResize="0"/>
          <p:nvPr/>
        </p:nvPicPr>
        <p:blipFill rotWithShape="1">
          <a:blip r:embed="rId4">
            <a:alphaModFix/>
          </a:blip>
          <a:srcRect l="6094" t="8710" r="1137" b="2107"/>
          <a:stretch/>
        </p:blipFill>
        <p:spPr>
          <a:xfrm>
            <a:off x="6288757" y="2306554"/>
            <a:ext cx="5821761" cy="246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503af89ec5_4_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 Quality test (Rapidity)</a:t>
            </a:r>
            <a:endParaRPr/>
          </a:p>
        </p:txBody>
      </p:sp>
      <p:sp>
        <p:nvSpPr>
          <p:cNvPr id="585" name="Google Shape;585;g1503af89ec5_4_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pic>
        <p:nvPicPr>
          <p:cNvPr id="586" name="Google Shape;586;g1503af89ec5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125" y="2236578"/>
            <a:ext cx="57626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503af89ec5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50" y="2249041"/>
            <a:ext cx="5706325" cy="252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503af89ec5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503af89ec5_4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03af89ec5_4_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 Quality test (Multiplicity)</a:t>
            </a:r>
            <a:endParaRPr/>
          </a:p>
        </p:txBody>
      </p:sp>
      <p:sp>
        <p:nvSpPr>
          <p:cNvPr id="595" name="Google Shape;595;g1503af89ec5_4_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596" name="Google Shape;596;g1503af89ec5_4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503af89ec5_4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503af89ec5_4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150" y="2152653"/>
            <a:ext cx="576262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503af89ec5_4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13" y="2152641"/>
            <a:ext cx="57626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49367473e_2_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Resolution scale</a:t>
            </a:r>
            <a:endParaRPr/>
          </a:p>
        </p:txBody>
      </p:sp>
      <p:sp>
        <p:nvSpPr>
          <p:cNvPr id="605" name="Google Shape;605;g1449367473e_2_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pic>
        <p:nvPicPr>
          <p:cNvPr id="606" name="Google Shape;606;g1449367473e_2_9"/>
          <p:cNvPicPr preferRelativeResize="0"/>
          <p:nvPr/>
        </p:nvPicPr>
        <p:blipFill rotWithShape="1">
          <a:blip r:embed="rId3">
            <a:alphaModFix/>
          </a:blip>
          <a:srcRect l="8542" b="36008"/>
          <a:stretch/>
        </p:blipFill>
        <p:spPr>
          <a:xfrm>
            <a:off x="0" y="1819076"/>
            <a:ext cx="6174449" cy="292983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449367473e_2_9"/>
          <p:cNvSpPr txBox="1"/>
          <p:nvPr/>
        </p:nvSpPr>
        <p:spPr>
          <a:xfrm>
            <a:off x="8419998" y="4830580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449367473e_2_9"/>
          <p:cNvSpPr txBox="1"/>
          <p:nvPr/>
        </p:nvSpPr>
        <p:spPr>
          <a:xfrm>
            <a:off x="2402443" y="4830580"/>
            <a:ext cx="136956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g1449367473e_2_9"/>
          <p:cNvPicPr preferRelativeResize="0"/>
          <p:nvPr/>
        </p:nvPicPr>
        <p:blipFill rotWithShape="1">
          <a:blip r:embed="rId4">
            <a:alphaModFix/>
          </a:blip>
          <a:srcRect l="9580" t="8155" r="3325" b="36844"/>
          <a:stretch/>
        </p:blipFill>
        <p:spPr>
          <a:xfrm>
            <a:off x="6009372" y="2209476"/>
            <a:ext cx="6022684" cy="253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03af89ec5_4_1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Resolution scale (Rapidity)</a:t>
            </a:r>
            <a:endParaRPr/>
          </a:p>
        </p:txBody>
      </p:sp>
      <p:sp>
        <p:nvSpPr>
          <p:cNvPr id="615" name="Google Shape;615;g1503af89ec5_4_1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pic>
        <p:nvPicPr>
          <p:cNvPr id="616" name="Google Shape;616;g1503af89ec5_4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503af89ec5_4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503af89ec5_4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0" y="2143653"/>
            <a:ext cx="58483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503af89ec5_4_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438" y="2190228"/>
            <a:ext cx="5740450" cy="247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03af89ec5_4_17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Resolution scale (Multiplicity)</a:t>
            </a:r>
            <a:endParaRPr/>
          </a:p>
        </p:txBody>
      </p:sp>
      <p:sp>
        <p:nvSpPr>
          <p:cNvPr id="625" name="Google Shape;625;g1503af89ec5_4_17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626" name="Google Shape;626;g1503af89ec5_4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503af89ec5_4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503af89ec5_4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25" y="2166928"/>
            <a:ext cx="58483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503af89ec5_4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750" y="2111478"/>
            <a:ext cx="5509826" cy="237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503af89ec5_4_19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Mass Resolution (Multiplicity)</a:t>
            </a:r>
            <a:endParaRPr/>
          </a:p>
        </p:txBody>
      </p:sp>
      <p:sp>
        <p:nvSpPr>
          <p:cNvPr id="635" name="Google Shape;635;g1503af89ec5_4_19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pic>
        <p:nvPicPr>
          <p:cNvPr id="636" name="Google Shape;636;g1503af89ec5_4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50" y="4749275"/>
            <a:ext cx="571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503af89ec5_4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2525" y="4863575"/>
            <a:ext cx="676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503af89ec5_4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75" y="2157416"/>
            <a:ext cx="58864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503af89ec5_4_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950" y="2209015"/>
            <a:ext cx="5647574" cy="243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421414f4a9_0_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Mass Resolution</a:t>
            </a:r>
            <a:endParaRPr/>
          </a:p>
        </p:txBody>
      </p:sp>
      <p:sp>
        <p:nvSpPr>
          <p:cNvPr id="645" name="Google Shape;645;g1421414f4a9_0_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sp>
        <p:nvSpPr>
          <p:cNvPr id="646" name="Google Shape;646;g1421414f4a9_0_17"/>
          <p:cNvSpPr txBox="1"/>
          <p:nvPr/>
        </p:nvSpPr>
        <p:spPr>
          <a:xfrm>
            <a:off x="8718833" y="5187860"/>
            <a:ext cx="17240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1421414f4a9_0_17"/>
          <p:cNvSpPr txBox="1"/>
          <p:nvPr/>
        </p:nvSpPr>
        <p:spPr>
          <a:xfrm>
            <a:off x="2628771" y="5187860"/>
            <a:ext cx="1369561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Rapidity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g1421414f4a9_0_17" descr="Chart, box and whisk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442" t="8476" r="3378" b="37016"/>
          <a:stretch/>
        </p:blipFill>
        <p:spPr>
          <a:xfrm>
            <a:off x="90252" y="2439973"/>
            <a:ext cx="5911913" cy="24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421414f4a9_0_17" descr="Chart, box and whisk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832" t="8063" r="2990" b="37429"/>
          <a:stretch/>
        </p:blipFill>
        <p:spPr>
          <a:xfrm>
            <a:off x="6276786" y="2439972"/>
            <a:ext cx="5911914" cy="2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115203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Compact Muon Solenoid (CMS)</a:t>
            </a:r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857" y="2203157"/>
            <a:ext cx="4126117" cy="412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5" y="2144460"/>
            <a:ext cx="7758058" cy="4043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5"/>
          <p:cNvCxnSpPr/>
          <p:nvPr/>
        </p:nvCxnSpPr>
        <p:spPr>
          <a:xfrm rot="10800000" flipH="1">
            <a:off x="1216900" y="4754500"/>
            <a:ext cx="2773500" cy="9300"/>
          </a:xfrm>
          <a:prstGeom prst="straightConnector1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5"/>
          <p:cNvSpPr txBox="1"/>
          <p:nvPr/>
        </p:nvSpPr>
        <p:spPr>
          <a:xfrm>
            <a:off x="1153875" y="4678300"/>
            <a:ext cx="543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should have just taken place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503af89ec5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503af89ec5_0_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endParaRPr/>
          </a:p>
        </p:txBody>
      </p:sp>
      <p:sp>
        <p:nvSpPr>
          <p:cNvPr id="656" name="Google Shape;656;g1503af89ec5_0_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pic>
        <p:nvPicPr>
          <p:cNvPr id="657" name="Google Shape;657;g1503af89e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950" y="1963975"/>
            <a:ext cx="66294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503af89ec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600" y="1963975"/>
            <a:ext cx="66294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2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y: 64 data fits + 40 MC fits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mult: 56 data fits + 36 MC fits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pt: 56 data fits + 36 MC fits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y: 64 data fits + 40 MC fits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mult: 56 data fits + 36 MC fits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pt: 56 data fits + 36 MC fits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GB"/>
              <a:t>Gave 12 talks:</a:t>
            </a:r>
            <a:endParaRPr/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 "/>
            </a:pPr>
            <a:r>
              <a:rPr lang="en-GB" sz="1300"/>
              <a:t>6 in CMS </a:t>
            </a:r>
            <a:r>
              <a:rPr lang="en-GB" sz="1300" i="0">
                <a:solidFill>
                  <a:srgbClr val="1D1C1D"/>
                </a:solidFill>
              </a:rPr>
              <a:t>Spectra and Heavy Flavour meeting: 21st July. 28th July, 4th </a:t>
            </a:r>
            <a:r>
              <a:rPr lang="en-GB" sz="1300">
                <a:solidFill>
                  <a:srgbClr val="1D1C1D"/>
                </a:solidFill>
              </a:rPr>
              <a:t>August</a:t>
            </a:r>
            <a:r>
              <a:rPr lang="en-GB" sz="1300" i="0">
                <a:solidFill>
                  <a:srgbClr val="1D1C1D"/>
                </a:solidFill>
              </a:rPr>
              <a:t>, 18th </a:t>
            </a:r>
            <a:r>
              <a:rPr lang="en-GB" sz="1300">
                <a:solidFill>
                  <a:srgbClr val="1D1C1D"/>
                </a:solidFill>
              </a:rPr>
              <a:t>August, 25th August, 1st September</a:t>
            </a:r>
            <a:endParaRPr sz="1300"/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 "/>
            </a:pPr>
            <a:r>
              <a:rPr lang="en-GB" sz="1300">
                <a:solidFill>
                  <a:srgbClr val="1D1C1D"/>
                </a:solidFill>
              </a:rPr>
              <a:t>6 in </a:t>
            </a:r>
            <a:r>
              <a:rPr lang="en-GB" sz="1300" i="0">
                <a:solidFill>
                  <a:srgbClr val="1D1C1D"/>
                </a:solidFill>
              </a:rPr>
              <a:t>LIP CMS meetings: 27th July, 3rd </a:t>
            </a:r>
            <a:r>
              <a:rPr lang="en-GB" sz="1300">
                <a:solidFill>
                  <a:srgbClr val="1D1C1D"/>
                </a:solidFill>
              </a:rPr>
              <a:t>August</a:t>
            </a:r>
            <a:r>
              <a:rPr lang="en-GB" sz="1300" i="0">
                <a:solidFill>
                  <a:srgbClr val="1D1C1D"/>
                </a:solidFill>
              </a:rPr>
              <a:t>, 10th </a:t>
            </a:r>
            <a:r>
              <a:rPr lang="en-GB" sz="1300">
                <a:solidFill>
                  <a:srgbClr val="1D1C1D"/>
                </a:solidFill>
              </a:rPr>
              <a:t>August</a:t>
            </a:r>
            <a:r>
              <a:rPr lang="en-GB" sz="1300" i="0">
                <a:solidFill>
                  <a:srgbClr val="1D1C1D"/>
                </a:solidFill>
              </a:rPr>
              <a:t>, 17th </a:t>
            </a:r>
            <a:r>
              <a:rPr lang="en-GB" sz="1300">
                <a:solidFill>
                  <a:srgbClr val="1D1C1D"/>
                </a:solidFill>
              </a:rPr>
              <a:t>August, 23rd August, 31th August</a:t>
            </a:r>
            <a:endParaRPr sz="1300"/>
          </a:p>
        </p:txBody>
      </p:sp>
      <p:sp>
        <p:nvSpPr>
          <p:cNvPr id="665" name="Google Shape;665;p3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sp>
        <p:nvSpPr>
          <p:cNvPr id="666" name="Google Shape;666;p37"/>
          <p:cNvSpPr/>
          <p:nvPr/>
        </p:nvSpPr>
        <p:spPr>
          <a:xfrm>
            <a:off x="4721248" y="1845730"/>
            <a:ext cx="126600" cy="1131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E37F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/>
        </p:nvSpPr>
        <p:spPr>
          <a:xfrm>
            <a:off x="4912196" y="2203272"/>
            <a:ext cx="6097500" cy="41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99" t="-5881" b="-24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68" name="Google Shape;668;p37"/>
          <p:cNvSpPr/>
          <p:nvPr/>
        </p:nvSpPr>
        <p:spPr>
          <a:xfrm>
            <a:off x="4721248" y="3296155"/>
            <a:ext cx="126600" cy="1131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E37F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B mesons, probe of QGP</a:t>
            </a:r>
            <a:endParaRPr/>
          </a:p>
        </p:txBody>
      </p:sp>
      <p:sp>
        <p:nvSpPr>
          <p:cNvPr id="153" name="Google Shape;153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253861" y="4701153"/>
            <a:ext cx="7016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B mesons?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Longer life time 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 larger displacement 🡪 can be distinguished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Massive</a:t>
            </a:r>
            <a:r>
              <a:rPr lang="en-GB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enough 🡪 Negligible thermal production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12449"/>
          <a:stretch/>
        </p:blipFill>
        <p:spPr>
          <a:xfrm>
            <a:off x="6079100" y="1807500"/>
            <a:ext cx="6074475" cy="18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600" y="3002783"/>
            <a:ext cx="3017200" cy="1868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1050125" y="2773400"/>
            <a:ext cx="1613100" cy="29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338900" y="1695650"/>
            <a:ext cx="5740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Meson: Hadrons made of a quark and an antiquark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B mesons formed from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hadronisation of b quarks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We explore the following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B⁰</a:t>
            </a:r>
            <a:r>
              <a:rPr lang="en-GB" sz="1900" b="1" baseline="-250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 and B⁺ 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decay channels: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Detect and measure particles at </a:t>
            </a:r>
            <a:r>
              <a:rPr lang="en-GB" sz="1900" b="1">
                <a:latin typeface="Calibri"/>
                <a:ea typeface="Calibri"/>
                <a:cs typeface="Calibri"/>
                <a:sym typeface="Calibri"/>
              </a:rPr>
              <a:t>the end of the decay chain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1445" y="3775963"/>
            <a:ext cx="3678895" cy="2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Differential Cross Section</a:t>
            </a:r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body" idx="1"/>
          </p:nvPr>
        </p:nvSpPr>
        <p:spPr>
          <a:xfrm>
            <a:off x="1097280" y="3379168"/>
            <a:ext cx="10058400" cy="307461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10" t="-2370"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GB"/>
              <a:t> 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67" name="Google Shape;16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975" y="1889760"/>
            <a:ext cx="2541146" cy="133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846" y="5227735"/>
            <a:ext cx="25622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/>
          <p:nvPr/>
        </p:nvSpPr>
        <p:spPr>
          <a:xfrm>
            <a:off x="7947075" y="5219250"/>
            <a:ext cx="1594500" cy="30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787" b="-23108"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 </a:t>
            </a:r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4518779" y="2552947"/>
            <a:ext cx="2209045" cy="13571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5504506" y="3231499"/>
            <a:ext cx="977774" cy="678552"/>
          </a:xfrm>
          <a:prstGeom prst="rect">
            <a:avLst/>
          </a:prstGeom>
          <a:noFill/>
          <a:ln w="254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7"/>
          <p:cNvGrpSpPr/>
          <p:nvPr/>
        </p:nvGrpSpPr>
        <p:grpSpPr>
          <a:xfrm>
            <a:off x="1097280" y="4305053"/>
            <a:ext cx="9775800" cy="1631175"/>
            <a:chOff x="717296" y="3899510"/>
            <a:chExt cx="9775800" cy="1631175"/>
          </a:xfrm>
        </p:grpSpPr>
        <p:sp>
          <p:nvSpPr>
            <p:cNvPr id="179" name="Google Shape;179;p7"/>
            <p:cNvSpPr txBox="1"/>
            <p:nvPr/>
          </p:nvSpPr>
          <p:spPr>
            <a:xfrm>
              <a:off x="717296" y="3899510"/>
              <a:ext cx="9775800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-"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PbPb: lead-lead collision 🡪 producing QGP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-"/>
              </a:pPr>
              <a:r>
                <a:rPr lang="en-GB" sz="20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pp: proton-proton collision </a:t>
              </a:r>
              <a:r>
                <a:rPr lang="en-GB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🡪 not producing QGP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618083" y="4255129"/>
              <a:ext cx="353085" cy="651849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7088864" y="4362891"/>
              <a:ext cx="18790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Compare them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1293275" y="2391450"/>
            <a:ext cx="99192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 sz="6200"/>
              <a:t>Fitting the data: </a:t>
            </a:r>
            <a:r>
              <a:rPr lang="en-GB" sz="6200" b="1"/>
              <a:t>B⁰</a:t>
            </a:r>
            <a:r>
              <a:rPr lang="en-GB" sz="6200" b="1" baseline="-25000"/>
              <a:t>S</a:t>
            </a:r>
            <a:r>
              <a:rPr lang="en-GB" sz="6200" b="1"/>
              <a:t> </a:t>
            </a:r>
            <a:endParaRPr sz="4400"/>
          </a:p>
        </p:txBody>
      </p:sp>
      <p:sp>
        <p:nvSpPr>
          <p:cNvPr id="187" name="Google Shape;187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88" name="Google Shape;188;p10"/>
          <p:cNvSpPr txBox="1"/>
          <p:nvPr/>
        </p:nvSpPr>
        <p:spPr>
          <a:xfrm>
            <a:off x="3632400" y="3342161"/>
            <a:ext cx="49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(Fit using Extended Unbinned Maximum Likelihood method)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Widescreen</PresentationFormat>
  <Paragraphs>237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Retrospect</vt:lpstr>
      <vt:lpstr>Probing Quark Gluon Plasma using B Mesons</vt:lpstr>
      <vt:lpstr>The Standard Model and Hadrons</vt:lpstr>
      <vt:lpstr>Quark-Gluon Plasma (QGP)</vt:lpstr>
      <vt:lpstr>Heavy ion collisions</vt:lpstr>
      <vt:lpstr>Compact Muon Solenoid (CMS)</vt:lpstr>
      <vt:lpstr>B mesons, probe of QGP</vt:lpstr>
      <vt:lpstr>Differential Cross Section</vt:lpstr>
      <vt:lpstr> </vt:lpstr>
      <vt:lpstr>Fitting the data: B⁰S </vt:lpstr>
      <vt:lpstr>PowerPoint Presentation</vt:lpstr>
      <vt:lpstr>Fit to data</vt:lpstr>
      <vt:lpstr>Binning of Rapidity and Multiplicity</vt:lpstr>
      <vt:lpstr>PowerPoint Presentation</vt:lpstr>
      <vt:lpstr>PowerPoint Presentation</vt:lpstr>
      <vt:lpstr>Differential results</vt:lpstr>
      <vt:lpstr>Fitting the data: B⁺</vt:lpstr>
      <vt:lpstr>PowerPoint Presentation</vt:lpstr>
      <vt:lpstr>PowerPoint Presentation</vt:lpstr>
      <vt:lpstr>PowerPoint Presentation</vt:lpstr>
      <vt:lpstr>Differential results</vt:lpstr>
      <vt:lpstr>Systematic uncertainties</vt:lpstr>
      <vt:lpstr>Systematic variations</vt:lpstr>
      <vt:lpstr>Background modeling variations</vt:lpstr>
      <vt:lpstr>Signal modeling variations</vt:lpstr>
      <vt:lpstr>Systematics</vt:lpstr>
      <vt:lpstr>Quality of fits</vt:lpstr>
      <vt:lpstr>Signal Variations Fit Quality test </vt:lpstr>
      <vt:lpstr>Background Variations Fit Quality test </vt:lpstr>
      <vt:lpstr>Stability analysis</vt:lpstr>
      <vt:lpstr>Mass Resolution (versus Rapidity)</vt:lpstr>
      <vt:lpstr>Cross section Results</vt:lpstr>
      <vt:lpstr>Computation of cross section</vt:lpstr>
      <vt:lpstr>Cross section </vt:lpstr>
      <vt:lpstr>Summary</vt:lpstr>
      <vt:lpstr>Summary</vt:lpstr>
      <vt:lpstr>Next steps</vt:lpstr>
      <vt:lpstr>Thank you for your attention!</vt:lpstr>
      <vt:lpstr>Backup</vt:lpstr>
      <vt:lpstr>Unbinned Extended Maximum likelihood</vt:lpstr>
      <vt:lpstr> </vt:lpstr>
      <vt:lpstr>Background systematics</vt:lpstr>
      <vt:lpstr>Signal Systematics</vt:lpstr>
      <vt:lpstr>Fit Quality test (Rapidity)</vt:lpstr>
      <vt:lpstr>Fit Quality test (Multiplicity)</vt:lpstr>
      <vt:lpstr>Resolution scale</vt:lpstr>
      <vt:lpstr>Resolution scale (Rapidity)</vt:lpstr>
      <vt:lpstr>Resolution scale (Multiplicity)</vt:lpstr>
      <vt:lpstr>Mass Resolution (Multiplicity)</vt:lpstr>
      <vt:lpstr>Mass Resolution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Probing Quark Gluon Plasma using B Mesons</dc:title>
  <dc:creator>Luo, Jean</dc:creator>
  <cp:lastModifiedBy>Luo, Jean</cp:lastModifiedBy>
  <cp:revision>1</cp:revision>
  <dcterms:created xsi:type="dcterms:W3CDTF">2022-07-15T15:35:26Z</dcterms:created>
  <dcterms:modified xsi:type="dcterms:W3CDTF">2022-12-07T11:28:07Z</dcterms:modified>
</cp:coreProperties>
</file>